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007579161" r:id="rId2"/>
    <p:sldId id="200757919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any Rippy" userId="3dcdb611-fc45-4119-b34d-50844e47e8bd" providerId="ADAL" clId="{5FB827F3-981F-48D2-8905-017F0F290089}"/>
    <pc:docChg chg="modSld">
      <pc:chgData name="Bethany Rippy" userId="3dcdb611-fc45-4119-b34d-50844e47e8bd" providerId="ADAL" clId="{5FB827F3-981F-48D2-8905-017F0F290089}" dt="2025-12-16T14:36:54.549" v="9" actId="1076"/>
      <pc:docMkLst>
        <pc:docMk/>
      </pc:docMkLst>
      <pc:sldChg chg="modSp mod">
        <pc:chgData name="Bethany Rippy" userId="3dcdb611-fc45-4119-b34d-50844e47e8bd" providerId="ADAL" clId="{5FB827F3-981F-48D2-8905-017F0F290089}" dt="2025-12-16T14:36:32.774" v="5" actId="1076"/>
        <pc:sldMkLst>
          <pc:docMk/>
          <pc:sldMk cId="3109190671" sldId="2007579161"/>
        </pc:sldMkLst>
        <pc:spChg chg="mod">
          <ac:chgData name="Bethany Rippy" userId="3dcdb611-fc45-4119-b34d-50844e47e8bd" providerId="ADAL" clId="{5FB827F3-981F-48D2-8905-017F0F290089}" dt="2025-12-16T14:36:32.774" v="5" actId="1076"/>
          <ac:spMkLst>
            <pc:docMk/>
            <pc:sldMk cId="3109190671" sldId="2007579161"/>
            <ac:spMk id="12" creationId="{10DD5CAE-67FD-1E45-87ED-D1E3A5B9380F}"/>
          </ac:spMkLst>
        </pc:spChg>
      </pc:sldChg>
      <pc:sldChg chg="modSp mod">
        <pc:chgData name="Bethany Rippy" userId="3dcdb611-fc45-4119-b34d-50844e47e8bd" providerId="ADAL" clId="{5FB827F3-981F-48D2-8905-017F0F290089}" dt="2025-12-16T14:36:54.549" v="9" actId="1076"/>
        <pc:sldMkLst>
          <pc:docMk/>
          <pc:sldMk cId="3875647249" sldId="2007579192"/>
        </pc:sldMkLst>
        <pc:spChg chg="mod">
          <ac:chgData name="Bethany Rippy" userId="3dcdb611-fc45-4119-b34d-50844e47e8bd" providerId="ADAL" clId="{5FB827F3-981F-48D2-8905-017F0F290089}" dt="2025-12-16T14:36:54.549" v="9" actId="1076"/>
          <ac:spMkLst>
            <pc:docMk/>
            <pc:sldMk cId="3875647249" sldId="2007579192"/>
            <ac:spMk id="12" creationId="{AABCCFF7-4B79-006E-3BD4-B11E0F6A4D1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938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5D2DD-EB04-979E-FD7E-A56AD226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C06635-D33F-E173-CAEF-1DB49237A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CBE4A-FB3D-3915-280F-71383F79DD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AB419-EBA3-6ECE-D46C-031AC0858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00483-ED66-7ACB-8082-586F4A42D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70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D5E852-7C70-8944-BDD7-1F16FC428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746B9-5C08-A2EE-0494-9BCA78ACD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A181D-F2FB-DD49-0486-E9945ED7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E1A32-2B02-C3B0-210A-7D4709146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2E09A-D518-32E7-74A6-225497D68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45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BE9B1-6441-CE01-28F3-D2D333967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7FB5-A792-0921-0120-8887A315C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9252A-CD20-994B-42CD-AD17D361BD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753D3-7762-7ED0-651F-7FF303B1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724E9-7963-8438-0D14-4EDDF71E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6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5AA2-B366-D885-7CFB-D70811EC2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9A0E-9848-0E61-32AB-FE69F5AE0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DCF49-A000-0977-855E-F361039A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2A8F5-9A57-1E43-4C0B-D35372D5F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9E6A6-66D5-B4B6-4A2A-689DCD8A8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66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8602E-7E09-96E9-C061-E7E79B9A5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424E5-B335-A540-E35D-87D4E5BC3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7F86A0-C5DF-E8D5-D932-9CCBE5E54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4157E-96B5-CACF-F899-2B12BCBE8E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CD67E2-E385-B110-D11F-0D7D68F9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9D50D-EEB9-E27A-F03D-57571F460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81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D120-CEB0-77EC-415B-3605A44D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D87968-7935-CE06-1399-743CD0A22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4F195-ABCF-EC39-1353-EE4CAB6E0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C8C40-201D-AB2D-0C70-D0105460C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A0FA84-C6E0-38F4-333B-1F851EF559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307A94-DC60-7111-A232-171F0CE62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30F02-D3D1-D63A-1905-E41B9E55A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D9B191-A8E8-5B0D-C7AF-681184E46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415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2DE15E-9FA9-5429-3024-CE48703C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959EFB-D90A-D972-79DA-56A55F435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3E7C1-F229-B6D8-F7FC-1B4A16997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78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970473-2061-22C9-A43B-2EC081B5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932C2-4D3D-6345-BAE1-B56349579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FE59C-1596-F1B6-0395-8DA539D9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6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6A0B5-7694-87B9-105A-623F90F27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DE02A-BBEA-CB41-9DB3-EAD13B0FA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2DE65-7608-7AE1-6F4A-F3454E6A0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D38395-4665-B3C3-B83B-ECE0AAF97D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E68FB-3091-B100-B80E-33351727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DC1DE1-9C5A-E0F8-5A24-37005DD91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21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10C66-5233-C4C7-0C98-FF35DB30C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8F84FD-D32F-AA0A-5602-FA6F4D71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B4F0E-B100-DCA4-CA18-12F574311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AF580-060A-F705-420C-5639CAA8F2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28C12F-3C7E-450F-8ABE-E8C4DDE67CDD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85977-BC6A-45A9-A908-FF5B154E6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85760-9AD1-DB91-0F6A-50B137F77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71988B-5363-4D58-9C56-F8CF50071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06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D7F715-A3BE-99A7-DD30-FA13C5B12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8F1AC-83A4-FBD7-99F2-DFB5FC4CF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92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A black and red background&#10;&#10;Description automatically generated">
            <a:extLst>
              <a:ext uri="{FF2B5EF4-FFF2-40B4-BE49-F238E27FC236}">
                <a16:creationId xmlns:a16="http://schemas.microsoft.com/office/drawing/2014/main" id="{0DEAF9BE-D8A2-9F50-1C55-2BF99183804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147" y="5729183"/>
            <a:ext cx="2150853" cy="112881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4AD6073-5065-E5F0-E466-98F59A2F5EC8}"/>
              </a:ext>
            </a:extLst>
          </p:cNvPr>
          <p:cNvGrpSpPr/>
          <p:nvPr userDrawn="1"/>
        </p:nvGrpSpPr>
        <p:grpSpPr>
          <a:xfrm>
            <a:off x="197111" y="6089191"/>
            <a:ext cx="2873888" cy="672498"/>
            <a:chOff x="197111" y="6089191"/>
            <a:chExt cx="2873888" cy="672498"/>
          </a:xfrm>
        </p:grpSpPr>
        <p:pic>
          <p:nvPicPr>
            <p:cNvPr id="5" name="Picture 4" descr="A red and black letter&#10;&#10;AI-generated content may be incorrect.">
              <a:extLst>
                <a:ext uri="{FF2B5EF4-FFF2-40B4-BE49-F238E27FC236}">
                  <a16:creationId xmlns:a16="http://schemas.microsoft.com/office/drawing/2014/main" id="{C4FDD378-0391-4824-5E7F-1CBE52BC98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111" y="6389802"/>
              <a:ext cx="881192" cy="338106"/>
            </a:xfrm>
            <a:prstGeom prst="rect">
              <a:avLst/>
            </a:prstGeom>
          </p:spPr>
        </p:pic>
        <p:pic>
          <p:nvPicPr>
            <p:cNvPr id="9" name="Picture 8" descr="A black background with red text&#10;&#10;AI-generated content may be incorrect.">
              <a:extLst>
                <a:ext uri="{FF2B5EF4-FFF2-40B4-BE49-F238E27FC236}">
                  <a16:creationId xmlns:a16="http://schemas.microsoft.com/office/drawing/2014/main" id="{455F14C5-3FFA-93F6-C7D8-70AE5EAEF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34" t="33196" r="13680" b="35670"/>
            <a:stretch>
              <a:fillRect/>
            </a:stretch>
          </p:blipFill>
          <p:spPr>
            <a:xfrm>
              <a:off x="1130059" y="6089191"/>
              <a:ext cx="1940940" cy="6724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756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officeapps.live.com/op/view.aspx?src=https%3A%2F%2Fwww2.bni.com%2Frs%2F166-SUM-744%2Fimages%2FHow%2520to%2520Tag%2520BNI%2520Global%2520on%2520Social%2520Media.docx%3Fversion%3D0&amp;wdOrigin=BROWSELINK" TargetMode="External"/><Relationship Id="rId7" Type="http://schemas.openxmlformats.org/officeDocument/2006/relationships/image" Target="../media/image7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2.bni.com/rs/166-SUM-744/images/INW%20Part%201%20Social%20Media%20Caption%20Examples.docx?version=0" TargetMode="External"/><Relationship Id="rId5" Type="http://schemas.openxmlformats.org/officeDocument/2006/relationships/image" Target="../media/image6.jfif"/><Relationship Id="rId4" Type="http://schemas.openxmlformats.org/officeDocument/2006/relationships/image" Target="../media/image5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view.officeapps.live.com/op/view.aspx?src=https%3A%2F%2Fwww2.bni.com%2Frs%2F166-SUM-744%2Fimages%2FHow%2520to%2520Tag%2520BNI%2520Global%2520on%2520Social%2520Media.docx%3Fversion%3D0&amp;wdOrigin=BROWSELINK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hyperlink" Target="https://www2.bni.com/rs/166-SUM-744/images/INW%20Part%202%20Social%20Media%20Caption%20Examples.docx?version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BC9C-3506-5ADB-4115-642FEA326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networking week&#10;&#10;Description automatically generated">
            <a:extLst>
              <a:ext uri="{FF2B5EF4-FFF2-40B4-BE49-F238E27FC236}">
                <a16:creationId xmlns:a16="http://schemas.microsoft.com/office/drawing/2014/main" id="{9145666E-E4E6-A221-9CEA-38778CB9E30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4"/>
          <a:stretch/>
        </p:blipFill>
        <p:spPr>
          <a:xfrm>
            <a:off x="2877963" y="-2704557"/>
            <a:ext cx="9789878" cy="122671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F60F0F-A331-A76A-58C2-B5C65F5598F4}"/>
              </a:ext>
            </a:extLst>
          </p:cNvPr>
          <p:cNvSpPr txBox="1"/>
          <p:nvPr/>
        </p:nvSpPr>
        <p:spPr>
          <a:xfrm>
            <a:off x="4050476" y="170200"/>
            <a:ext cx="72416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F20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International Networking Week® Social Media Challenge</a:t>
            </a:r>
          </a:p>
        </p:txBody>
      </p:sp>
      <p:pic>
        <p:nvPicPr>
          <p:cNvPr id="3" name="Picture 2" descr="A logo for a networking week&#10;&#10;Description automatically generated">
            <a:extLst>
              <a:ext uri="{FF2B5EF4-FFF2-40B4-BE49-F238E27FC236}">
                <a16:creationId xmlns:a16="http://schemas.microsoft.com/office/drawing/2014/main" id="{9EFD40A1-2FED-D3AB-A060-747E976F4D6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45" y="-28042"/>
            <a:ext cx="4095621" cy="227120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BEEF3CD-035E-6785-1575-871D16E654D6}"/>
              </a:ext>
            </a:extLst>
          </p:cNvPr>
          <p:cNvSpPr/>
          <p:nvPr/>
        </p:nvSpPr>
        <p:spPr>
          <a:xfrm>
            <a:off x="758952" y="2340864"/>
            <a:ext cx="4819650" cy="37033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DD5CAE-67FD-1E45-87ED-D1E3A5B9380F}"/>
              </a:ext>
            </a:extLst>
          </p:cNvPr>
          <p:cNvSpPr txBox="1"/>
          <p:nvPr/>
        </p:nvSpPr>
        <p:spPr>
          <a:xfrm>
            <a:off x="977540" y="2978785"/>
            <a:ext cx="44983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 your favorite networking story and the impact it has made on your life or business.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Add a simple call-to-action to invite a Visitor to your Chapter meeting: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 “Want to see the impact for yourself? Join me at my BNI Chapter meeting during International Networking Week, Feb 1 - 7!”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(Pro Tip: Don’t forget to add your Chapter’s specific date and time.)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Post on Instagram, Facebook, and/or LinkedIn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Tag BNI Global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F203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F203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Tag BNI Global on Social Media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F203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hashtags (#InternationalNetworkingWeek, #BNIaccelerate)</a:t>
            </a:r>
          </a:p>
        </p:txBody>
      </p:sp>
      <p:pic>
        <p:nvPicPr>
          <p:cNvPr id="14" name="Picture 13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D2F9063A-CC38-25E7-FDCD-EBCA6B5AF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0" b="25200"/>
          <a:stretch>
            <a:fillRect/>
          </a:stretch>
        </p:blipFill>
        <p:spPr>
          <a:xfrm>
            <a:off x="6006281" y="1996018"/>
            <a:ext cx="2253488" cy="3124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1B4CDA40-DFF7-9D32-028B-91DABCEB1F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5" b="24773"/>
          <a:stretch>
            <a:fillRect/>
          </a:stretch>
        </p:blipFill>
        <p:spPr>
          <a:xfrm>
            <a:off x="8773711" y="2042917"/>
            <a:ext cx="2011679" cy="2772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AA72E9B-E1B2-339D-B6AC-2ACF630825F5}"/>
              </a:ext>
            </a:extLst>
          </p:cNvPr>
          <p:cNvSpPr/>
          <p:nvPr/>
        </p:nvSpPr>
        <p:spPr>
          <a:xfrm>
            <a:off x="1178881" y="2145467"/>
            <a:ext cx="4095621" cy="7968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D95257-4A64-3B18-1D9B-3B11F9534320}"/>
              </a:ext>
            </a:extLst>
          </p:cNvPr>
          <p:cNvSpPr txBox="1"/>
          <p:nvPr/>
        </p:nvSpPr>
        <p:spPr>
          <a:xfrm>
            <a:off x="1125739" y="2266225"/>
            <a:ext cx="4095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F20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 Story + Invite Visitor Post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F20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(2 Week Window: January 19 – 30)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19ED134-1702-76FA-A055-2E3D202066B4}"/>
              </a:ext>
            </a:extLst>
          </p:cNvPr>
          <p:cNvSpPr/>
          <p:nvPr/>
        </p:nvSpPr>
        <p:spPr>
          <a:xfrm>
            <a:off x="2648623" y="1952044"/>
            <a:ext cx="1156135" cy="2911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PART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464FB7-AC76-0196-B7B2-8AC48DE3BE0D}"/>
              </a:ext>
            </a:extLst>
          </p:cNvPr>
          <p:cNvSpPr txBox="1"/>
          <p:nvPr/>
        </p:nvSpPr>
        <p:spPr>
          <a:xfrm>
            <a:off x="9365866" y="5164457"/>
            <a:ext cx="2198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64666A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6"/>
              </a:rPr>
              <a:t>CLICK HERE FOR A FEW CAPTION EXAMPLES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64666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15" descr="A person smiling for a picture&#10;&#10;AI-generated content may be incorrect.">
            <a:extLst>
              <a:ext uri="{FF2B5EF4-FFF2-40B4-BE49-F238E27FC236}">
                <a16:creationId xmlns:a16="http://schemas.microsoft.com/office/drawing/2014/main" id="{8181EEEA-F657-B41C-BB0C-682429F389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9" b="21787"/>
          <a:stretch>
            <a:fillRect/>
          </a:stretch>
        </p:blipFill>
        <p:spPr>
          <a:xfrm>
            <a:off x="7383012" y="3824280"/>
            <a:ext cx="1753514" cy="2527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52CFC6F-6825-B2F4-8202-93DF8C77CF85}"/>
              </a:ext>
            </a:extLst>
          </p:cNvPr>
          <p:cNvSpPr txBox="1"/>
          <p:nvPr/>
        </p:nvSpPr>
        <p:spPr>
          <a:xfrm>
            <a:off x="4052978" y="1173157"/>
            <a:ext cx="75749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Help spark buzz during International Networking Week® and get the chance to be featured. Top posts will appear on BNI Global’s channels, and a few standout stories may even be re-shared by Dr. Ivan Misner.</a:t>
            </a:r>
          </a:p>
        </p:txBody>
      </p:sp>
    </p:spTree>
    <p:extLst>
      <p:ext uri="{BB962C8B-B14F-4D97-AF65-F5344CB8AC3E}">
        <p14:creationId xmlns:p14="http://schemas.microsoft.com/office/powerpoint/2010/main" val="3109190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8FF37-9A62-CB50-7A1C-A0B7A504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networking week&#10;&#10;Description automatically generated">
            <a:extLst>
              <a:ext uri="{FF2B5EF4-FFF2-40B4-BE49-F238E27FC236}">
                <a16:creationId xmlns:a16="http://schemas.microsoft.com/office/drawing/2014/main" id="{0BC02412-EB3B-9284-BE7A-8D3E0375429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4"/>
          <a:stretch/>
        </p:blipFill>
        <p:spPr>
          <a:xfrm>
            <a:off x="-2221434" y="-2411949"/>
            <a:ext cx="9789878" cy="122671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5EC052-863C-B883-E69D-F6A0CA2D8C96}"/>
              </a:ext>
            </a:extLst>
          </p:cNvPr>
          <p:cNvSpPr txBox="1"/>
          <p:nvPr/>
        </p:nvSpPr>
        <p:spPr>
          <a:xfrm>
            <a:off x="4050476" y="517252"/>
            <a:ext cx="72416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F20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International Networking Week® Social Media Challenge</a:t>
            </a:r>
          </a:p>
        </p:txBody>
      </p:sp>
      <p:pic>
        <p:nvPicPr>
          <p:cNvPr id="3" name="Picture 2" descr="A logo for a networking week&#10;&#10;Description automatically generated">
            <a:extLst>
              <a:ext uri="{FF2B5EF4-FFF2-40B4-BE49-F238E27FC236}">
                <a16:creationId xmlns:a16="http://schemas.microsoft.com/office/drawing/2014/main" id="{3C3334AE-722B-FA24-9098-4147E33F5B9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45" y="-28042"/>
            <a:ext cx="4095621" cy="227120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8361AF-8905-17F2-56EF-F9A14CB43A1B}"/>
              </a:ext>
            </a:extLst>
          </p:cNvPr>
          <p:cNvSpPr/>
          <p:nvPr/>
        </p:nvSpPr>
        <p:spPr>
          <a:xfrm>
            <a:off x="6472458" y="2438562"/>
            <a:ext cx="4819650" cy="37033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BCCFF7-4B79-006E-3BD4-B11E0F6A4D1B}"/>
              </a:ext>
            </a:extLst>
          </p:cNvPr>
          <p:cNvSpPr txBox="1"/>
          <p:nvPr/>
        </p:nvSpPr>
        <p:spPr>
          <a:xfrm>
            <a:off x="6633133" y="3172249"/>
            <a:ext cx="44983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Invite someone to your Chapter meeting during International Networking Week®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Take a photo together at the meeting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Post the photo on Instagram, Facebook, and/or LinkedIn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Tag BNI Global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F203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(How to Tag BNI Global on Social Media)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F2030">
                  <a:lumMod val="40000"/>
                  <a:lumOff val="6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hashtags (#InternationalNetworkingWeek, #BNIaccelerate)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 Tip: Keep the photo simple and genuine - smiles, name badges visible, and a short caption about why you invited them. It helps others see the real impact of networking.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3F529C-5CE5-6945-79EA-BEB6AC534FFE}"/>
              </a:ext>
            </a:extLst>
          </p:cNvPr>
          <p:cNvSpPr/>
          <p:nvPr/>
        </p:nvSpPr>
        <p:spPr>
          <a:xfrm>
            <a:off x="6892387" y="2243165"/>
            <a:ext cx="4095621" cy="7968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34B464-0013-A94B-E832-EF883B0D721D}"/>
              </a:ext>
            </a:extLst>
          </p:cNvPr>
          <p:cNvSpPr txBox="1"/>
          <p:nvPr/>
        </p:nvSpPr>
        <p:spPr>
          <a:xfrm>
            <a:off x="6892387" y="2375369"/>
            <a:ext cx="4095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F20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Bring a Visitor + Share Your Photo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F203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(February 1 - 7)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1C7D4DC-66EF-F7E8-E0F2-8E006DCA3816}"/>
              </a:ext>
            </a:extLst>
          </p:cNvPr>
          <p:cNvSpPr/>
          <p:nvPr/>
        </p:nvSpPr>
        <p:spPr>
          <a:xfrm>
            <a:off x="8362129" y="2049742"/>
            <a:ext cx="1156135" cy="2911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PART 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B71481-E4A7-D9E9-3257-4DE75CA89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786" y="2227011"/>
            <a:ext cx="2119978" cy="2349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3B73B-37EE-DF14-FB58-CFD095892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4709" y="2712477"/>
            <a:ext cx="2241291" cy="2482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F050D9-E79D-6D5C-1467-90B4710BBA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9423" y="1927308"/>
            <a:ext cx="1951466" cy="1940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4B810FC-F87F-C996-99E3-1A4552F120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70991">
            <a:off x="2644166" y="3816283"/>
            <a:ext cx="1551810" cy="1949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A519B30-4B27-1F2F-6C6E-4D61E78C9A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22187">
            <a:off x="925272" y="4055068"/>
            <a:ext cx="1686011" cy="1803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0E5CE0-13D7-9EFF-2D8B-97572923431C}"/>
              </a:ext>
            </a:extLst>
          </p:cNvPr>
          <p:cNvSpPr txBox="1"/>
          <p:nvPr/>
        </p:nvSpPr>
        <p:spPr>
          <a:xfrm>
            <a:off x="3373619" y="6287787"/>
            <a:ext cx="5806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64666A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9"/>
              </a:rPr>
              <a:t>CLICK HERE FOR A FEW CAPTION EXAMPLES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64666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6472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CF2030"/>
      </a:dk2>
      <a:lt2>
        <a:srgbClr val="E8E8E8"/>
      </a:lt2>
      <a:accent1>
        <a:srgbClr val="CF2030"/>
      </a:accent1>
      <a:accent2>
        <a:srgbClr val="64666A"/>
      </a:accent2>
      <a:accent3>
        <a:srgbClr val="C8C8C8"/>
      </a:accent3>
      <a:accent4>
        <a:srgbClr val="F2F2F2"/>
      </a:accent4>
      <a:accent5>
        <a:srgbClr val="FFFFFF"/>
      </a:accent5>
      <a:accent6>
        <a:srgbClr val="000000"/>
      </a:accent6>
      <a:hlink>
        <a:srgbClr val="467886"/>
      </a:hlink>
      <a:folHlink>
        <a:srgbClr val="96607D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7EF8D6F7-0D25-4D1A-9C78-07C763272238}" vid="{E5042FCB-73B8-4351-8081-74BA77B9B83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294</Words>
  <Application>Microsoft Office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Bethany Rippy</dc:creator>
  <cp:lastModifiedBy>Bethany Rippy</cp:lastModifiedBy>
  <cp:revision>1</cp:revision>
  <dcterms:created xsi:type="dcterms:W3CDTF">2025-12-12T18:55:06Z</dcterms:created>
  <dcterms:modified xsi:type="dcterms:W3CDTF">2025-12-16T14:36:56Z</dcterms:modified>
</cp:coreProperties>
</file>